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E9E5-DED1-4517-B1E5-919F34CACA68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113-C419-49E1-8E8E-B0FCF5C84B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E9E5-DED1-4517-B1E5-919F34CACA68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113-C419-49E1-8E8E-B0FCF5C84B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E9E5-DED1-4517-B1E5-919F34CACA68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113-C419-49E1-8E8E-B0FCF5C84B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E9E5-DED1-4517-B1E5-919F34CACA68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113-C419-49E1-8E8E-B0FCF5C84B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E9E5-DED1-4517-B1E5-919F34CACA68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113-C419-49E1-8E8E-B0FCF5C84B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E9E5-DED1-4517-B1E5-919F34CACA68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113-C419-49E1-8E8E-B0FCF5C84B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E9E5-DED1-4517-B1E5-919F34CACA68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113-C419-49E1-8E8E-B0FCF5C84B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E9E5-DED1-4517-B1E5-919F34CACA68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113-C419-49E1-8E8E-B0FCF5C84B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E9E5-DED1-4517-B1E5-919F34CACA68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113-C419-49E1-8E8E-B0FCF5C84B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E9E5-DED1-4517-B1E5-919F34CACA68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113-C419-49E1-8E8E-B0FCF5C84B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E9E5-DED1-4517-B1E5-919F34CACA68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113-C419-49E1-8E8E-B0FCF5C84B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FE9E5-DED1-4517-B1E5-919F34CACA68}" type="datetimeFigureOut">
              <a:rPr lang="fr-FR" smtClean="0"/>
              <a:pPr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EE113-C419-49E1-8E8E-B0FCF5C84B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67544" y="1700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Jardins Nourriciers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aseline="0" dirty="0" smtClean="0">
                <a:latin typeface="+mj-lt"/>
                <a:ea typeface="+mj-ea"/>
                <a:cs typeface="+mj-cs"/>
              </a:rPr>
              <a:t>Eléments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 de bilan d’activité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fr-FR" dirty="0" smtClean="0"/>
              <a:t>L’année 2016 en quelques chiffres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95536" y="764705"/>
            <a:ext cx="8229600" cy="7200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b="1" dirty="0" smtClean="0"/>
              <a:t>Un chiffre d’affaire équivalent à 1300€</a:t>
            </a:r>
          </a:p>
          <a:p>
            <a:pPr algn="ctr">
              <a:buNone/>
            </a:pPr>
            <a:r>
              <a:rPr lang="fr-FR" sz="1400" b="1" dirty="0" smtClean="0"/>
              <a:t>(pour l’activité de vente de fruits et légumes)</a:t>
            </a:r>
          </a:p>
          <a:p>
            <a:pPr algn="ctr">
              <a:buNone/>
            </a:pPr>
            <a:endParaRPr lang="fr-FR" b="1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00189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fr-FR" dirty="0" smtClean="0"/>
              <a:t>L’année 2016 en quelques chiffres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dirty="0" smtClean="0"/>
              <a:t>Un tiers des ressources est encaissé en points</a:t>
            </a:r>
          </a:p>
          <a:p>
            <a:pPr algn="ctr">
              <a:buNone/>
            </a:pPr>
            <a:endParaRPr lang="fr-FR" b="1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75367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fr-FR" dirty="0" smtClean="0"/>
              <a:t>L’année 2016 en quelques chiffres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753653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72008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fr-FR" b="1" dirty="0" smtClean="0"/>
              <a:t>Un quart du volume de transaction est réalisé en points</a:t>
            </a:r>
          </a:p>
          <a:p>
            <a:pPr algn="ctr">
              <a:buNone/>
            </a:pPr>
            <a:endParaRPr lang="fr-FR" b="1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fr-FR" dirty="0" smtClean="0"/>
              <a:t>L’année 2016 en quelques chiffres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6" y="764705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distribution sur 9 communes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77579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fr-FR" dirty="0" smtClean="0"/>
              <a:t>L’année 2016 en quelques chiffres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6" y="836712"/>
            <a:ext cx="8229600" cy="576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Marignac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les </a:t>
            </a:r>
            <a:r>
              <a:rPr lang="fr-FR" sz="3200" b="1" dirty="0" smtClean="0"/>
              <a:t>3/4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ventes auprès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locaux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6561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fr-FR" dirty="0" smtClean="0"/>
              <a:t>L’année 2016 en quelques chiffres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6" y="764705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paniers distribués par semaine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064896" cy="485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4" y="332656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premier chantier d’aménagement de jardin </a:t>
            </a:r>
            <a:r>
              <a:rPr kumimoji="0" lang="fr-FR" sz="5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agroécologique</a:t>
            </a:r>
            <a:r>
              <a:rPr kumimoji="0" lang="fr-FR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fr-FR" sz="5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permacole</a:t>
            </a:r>
            <a:r>
              <a:rPr kumimoji="0" lang="fr-FR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Die,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chez M. et Mme </a:t>
            </a:r>
            <a:r>
              <a:rPr kumimoji="0" lang="fr-FR" sz="5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Mouly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6" descr="WP_20161214_13_18_34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1988840"/>
            <a:ext cx="5383984" cy="3024336"/>
          </a:xfrm>
          <a:prstGeom prst="rect">
            <a:avLst/>
          </a:prstGeom>
        </p:spPr>
      </p:pic>
      <p:pic>
        <p:nvPicPr>
          <p:cNvPr id="6" name="Image 5" descr="WP_20161214_11_32_48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5147" y="4005064"/>
            <a:ext cx="5078853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 grand merci à vous pour toutes vos contributions et pour votre soutien au projet de l’association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perspectives pour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 fontScale="77500" lnSpcReduction="20000"/>
          </a:bodyPr>
          <a:lstStyle/>
          <a:p>
            <a:r>
              <a:rPr lang="fr-FR" u="sng" dirty="0" smtClean="0"/>
              <a:t>De nouveaux terrains (2500 à 3000 m² en plus)</a:t>
            </a:r>
          </a:p>
          <a:p>
            <a:pPr>
              <a:buNone/>
            </a:pPr>
            <a:r>
              <a:rPr lang="fr-FR" sz="2400" dirty="0" smtClean="0"/>
              <a:t> - 2000 m² chez Marie et Bernard Sellier à </a:t>
            </a:r>
            <a:r>
              <a:rPr lang="fr-FR" sz="2400" dirty="0" err="1" smtClean="0"/>
              <a:t>Marignac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 - Un partenariat avec le CFPPA pour la </a:t>
            </a:r>
            <a:r>
              <a:rPr lang="fr-FR" sz="2400" dirty="0" err="1" smtClean="0"/>
              <a:t>co-gestion</a:t>
            </a:r>
            <a:r>
              <a:rPr lang="fr-FR" sz="2400" dirty="0" smtClean="0"/>
              <a:t> du terrain d’application (500m² environ)</a:t>
            </a:r>
          </a:p>
          <a:p>
            <a:pPr>
              <a:buNone/>
            </a:pPr>
            <a:r>
              <a:rPr lang="fr-FR" sz="2400" smtClean="0"/>
              <a:t>  - 700 </a:t>
            </a:r>
            <a:r>
              <a:rPr lang="fr-FR" sz="2400" dirty="0" smtClean="0"/>
              <a:t>m² chez Jean Lou Pintaux à </a:t>
            </a:r>
            <a:r>
              <a:rPr lang="fr-FR" sz="2400" dirty="0" err="1" smtClean="0"/>
              <a:t>Romeyer</a:t>
            </a:r>
            <a:r>
              <a:rPr lang="fr-FR" sz="2400" dirty="0" smtClean="0"/>
              <a:t> (à l’étude)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u="sng" dirty="0" smtClean="0"/>
              <a:t>De nouveaux partenariats</a:t>
            </a:r>
          </a:p>
          <a:p>
            <a:pPr>
              <a:buNone/>
            </a:pPr>
            <a:r>
              <a:rPr lang="fr-FR" sz="2400" dirty="0" smtClean="0"/>
              <a:t>	- Avec les restaurants de Die, notamment le </a:t>
            </a:r>
            <a:r>
              <a:rPr lang="fr-FR" sz="2400" dirty="0" err="1" smtClean="0"/>
              <a:t>Tchai</a:t>
            </a:r>
            <a:r>
              <a:rPr lang="fr-FR" sz="2400" dirty="0" smtClean="0"/>
              <a:t> </a:t>
            </a:r>
            <a:r>
              <a:rPr lang="fr-FR" sz="2400" dirty="0" err="1" smtClean="0"/>
              <a:t>Walla</a:t>
            </a: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r>
              <a:rPr lang="fr-FR" u="sng" dirty="0" smtClean="0"/>
              <a:t>De nouveaux équipements</a:t>
            </a:r>
          </a:p>
          <a:p>
            <a:pPr>
              <a:buNone/>
            </a:pPr>
            <a:r>
              <a:rPr lang="fr-FR" sz="2400" dirty="0" smtClean="0"/>
              <a:t>	- Une partie de serre en </a:t>
            </a:r>
            <a:r>
              <a:rPr lang="fr-FR" sz="2400" dirty="0" err="1" smtClean="0"/>
              <a:t>co-gestion</a:t>
            </a:r>
            <a:r>
              <a:rPr lang="fr-FR" sz="2400" dirty="0" smtClean="0"/>
              <a:t> avec Cécile Ladam à </a:t>
            </a:r>
            <a:r>
              <a:rPr lang="fr-FR" sz="2400" dirty="0" err="1" smtClean="0"/>
              <a:t>Marignac</a:t>
            </a: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r>
              <a:rPr lang="fr-FR" u="sng" dirty="0" smtClean="0"/>
              <a:t>Un site internet</a:t>
            </a:r>
          </a:p>
          <a:p>
            <a:pPr>
              <a:buNone/>
            </a:pPr>
            <a:r>
              <a:rPr lang="fr-FR" sz="2400" dirty="0" smtClean="0"/>
              <a:t>	- www.lesjardinsnourriciers.com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u="sng" dirty="0" smtClean="0"/>
              <a:t>De nouveaux adhérents ?...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Merci aussi aux entreprises, associations, collectivités et établissements publics qui, d’une manière ou d’une autre, soutiennent le projet</a:t>
            </a:r>
            <a:endParaRPr lang="fr-FR" dirty="0"/>
          </a:p>
        </p:txBody>
      </p:sp>
      <p:pic>
        <p:nvPicPr>
          <p:cNvPr id="5" name="Image 4" descr="logo-nateva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1943100" cy="1095375"/>
          </a:xfrm>
          <a:prstGeom prst="rect">
            <a:avLst/>
          </a:prstGeom>
        </p:spPr>
      </p:pic>
      <p:pic>
        <p:nvPicPr>
          <p:cNvPr id="6" name="Image 5" descr="logo-c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636912"/>
            <a:ext cx="2642362" cy="2088232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5301208"/>
            <a:ext cx="3096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Distillerie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Marignac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Diois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 7" descr="f5f36c8f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5157192"/>
            <a:ext cx="2179960" cy="1286176"/>
          </a:xfrm>
          <a:prstGeom prst="rect">
            <a:avLst/>
          </a:prstGeom>
        </p:spPr>
      </p:pic>
      <p:pic>
        <p:nvPicPr>
          <p:cNvPr id="9" name="Image 8" descr="logo gra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2780928"/>
            <a:ext cx="1295400" cy="1905000"/>
          </a:xfrm>
          <a:prstGeom prst="rect">
            <a:avLst/>
          </a:prstGeom>
        </p:spPr>
      </p:pic>
      <p:pic>
        <p:nvPicPr>
          <p:cNvPr id="10" name="Image 9" descr="9wfquv5mzdgeg0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1225" y="5085184"/>
            <a:ext cx="1768847" cy="1413165"/>
          </a:xfrm>
          <a:prstGeom prst="rect">
            <a:avLst/>
          </a:prstGeom>
        </p:spPr>
      </p:pic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861048"/>
            <a:ext cx="3240360" cy="1249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r-FR" dirty="0" smtClean="0"/>
              <a:t>Production, récupération et </a:t>
            </a:r>
            <a:r>
              <a:rPr lang="fr-FR" dirty="0"/>
              <a:t>distribution aux adhérents </a:t>
            </a:r>
            <a:r>
              <a:rPr lang="fr-FR" dirty="0" smtClean="0"/>
              <a:t>de fruits, </a:t>
            </a:r>
            <a:r>
              <a:rPr lang="fr-FR" dirty="0"/>
              <a:t>légumes et autres productions </a:t>
            </a:r>
            <a:r>
              <a:rPr lang="fr-FR" dirty="0" smtClean="0"/>
              <a:t>végétales alimentaires</a:t>
            </a:r>
            <a:endParaRPr lang="fr-FR" dirty="0"/>
          </a:p>
          <a:p>
            <a:pPr lvl="0"/>
            <a:r>
              <a:rPr lang="fr-FR" dirty="0"/>
              <a:t>Production </a:t>
            </a:r>
            <a:r>
              <a:rPr lang="fr-FR" dirty="0" smtClean="0"/>
              <a:t>de </a:t>
            </a:r>
            <a:r>
              <a:rPr lang="fr-FR" dirty="0"/>
              <a:t>semences </a:t>
            </a:r>
            <a:r>
              <a:rPr lang="fr-FR" dirty="0" smtClean="0"/>
              <a:t>potagères</a:t>
            </a:r>
          </a:p>
          <a:p>
            <a:pPr lvl="0"/>
            <a:r>
              <a:rPr lang="fr-FR" dirty="0" smtClean="0"/>
              <a:t>Production de PNPP (Orties et prêles)</a:t>
            </a:r>
          </a:p>
          <a:p>
            <a:pPr lvl="0"/>
            <a:r>
              <a:rPr lang="fr-FR" dirty="0" smtClean="0"/>
              <a:t>Expérimentation de la production de micro-organismes efficients</a:t>
            </a:r>
            <a:endParaRPr lang="fr-FR" dirty="0"/>
          </a:p>
          <a:p>
            <a:pPr lvl="0"/>
            <a:r>
              <a:rPr lang="fr-FR" dirty="0" smtClean="0"/>
              <a:t>Mise </a:t>
            </a:r>
            <a:r>
              <a:rPr lang="fr-FR" dirty="0"/>
              <a:t>en œuvre et en service d’une plateforme de compostage</a:t>
            </a:r>
          </a:p>
          <a:p>
            <a:pPr lvl="0"/>
            <a:r>
              <a:rPr lang="fr-FR" dirty="0" smtClean="0"/>
              <a:t>Services </a:t>
            </a:r>
            <a:r>
              <a:rPr lang="fr-FR" dirty="0"/>
              <a:t>d’appui-conseil et aménagement de potagers </a:t>
            </a:r>
            <a:r>
              <a:rPr lang="fr-FR" dirty="0" err="1"/>
              <a:t>agroécologiques</a:t>
            </a:r>
            <a:r>
              <a:rPr lang="fr-FR" dirty="0"/>
              <a:t> et </a:t>
            </a:r>
            <a:r>
              <a:rPr lang="fr-FR" dirty="0" err="1" smtClean="0"/>
              <a:t>permacoles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activités des Jardins Nourriciers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2016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dirty="0" smtClean="0"/>
              <a:t>L’année 2016 en quelques chiffres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fr-FR" b="1" dirty="0" smtClean="0"/>
              <a:t>51 adhérents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7087939" cy="425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dirty="0" smtClean="0"/>
              <a:t>450 m² de terrains mis en culture</a:t>
            </a:r>
          </a:p>
          <a:p>
            <a:pPr algn="ctr">
              <a:buNone/>
            </a:pPr>
            <a:endParaRPr lang="fr-FR" b="1" dirty="0" smtClean="0"/>
          </a:p>
          <a:p>
            <a:pPr>
              <a:buFontTx/>
              <a:buChar char="-"/>
            </a:pPr>
            <a:r>
              <a:rPr lang="fr-FR" dirty="0" smtClean="0"/>
              <a:t>225 m² chez </a:t>
            </a:r>
            <a:r>
              <a:rPr lang="fr-FR" dirty="0"/>
              <a:t>R</a:t>
            </a:r>
            <a:r>
              <a:rPr lang="fr-FR" dirty="0" smtClean="0"/>
              <a:t>enée et Jacky </a:t>
            </a:r>
            <a:r>
              <a:rPr lang="fr-FR" dirty="0" err="1" smtClean="0"/>
              <a:t>Segond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125 m² chez Michel Fatras</a:t>
            </a:r>
          </a:p>
          <a:p>
            <a:pPr>
              <a:buFontTx/>
              <a:buChar char="-"/>
            </a:pPr>
            <a:r>
              <a:rPr lang="fr-FR" dirty="0" smtClean="0"/>
              <a:t>100 m² chez Pierre Julien Cournil et Pauline Sahuc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fr-FR" dirty="0" smtClean="0"/>
              <a:t>L’année 2016 en quelques chiffres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Mise en culture jardin de Michel</a:t>
            </a:r>
            <a:endParaRPr lang="fr-FR" dirty="0"/>
          </a:p>
        </p:txBody>
      </p:sp>
      <p:pic>
        <p:nvPicPr>
          <p:cNvPr id="2051" name="Picture 3" descr="C:\Users\Pierre &amp; Pauline\Desktop\Docs JN\Diapo jardins 2016\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77727"/>
            <a:ext cx="3816424" cy="2863641"/>
          </a:xfrm>
          <a:prstGeom prst="rect">
            <a:avLst/>
          </a:prstGeom>
          <a:noFill/>
        </p:spPr>
      </p:pic>
      <p:pic>
        <p:nvPicPr>
          <p:cNvPr id="2052" name="Picture 4" descr="C:\Users\Pierre &amp; Pauline\Desktop\Docs JN\Diapo jardins 2016\Ima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690561" cy="2769200"/>
          </a:xfrm>
          <a:prstGeom prst="rect">
            <a:avLst/>
          </a:prstGeom>
          <a:noFill/>
        </p:spPr>
      </p:pic>
      <p:pic>
        <p:nvPicPr>
          <p:cNvPr id="2053" name="Picture 5" descr="C:\Users\Pierre &amp; Pauline\Desktop\Docs JN\Diapo jardins 2016\Imag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7"/>
            <a:ext cx="3549429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10104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788238" cy="2841179"/>
          </a:xfrm>
        </p:spPr>
      </p:pic>
      <p:pic>
        <p:nvPicPr>
          <p:cNvPr id="6" name="Image 5" descr="P1010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6083" y="1196752"/>
            <a:ext cx="3776397" cy="2832298"/>
          </a:xfrm>
          <a:prstGeom prst="rect">
            <a:avLst/>
          </a:prstGeom>
        </p:spPr>
      </p:pic>
      <p:pic>
        <p:nvPicPr>
          <p:cNvPr id="7" name="Image 6" descr="P1010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103694"/>
            <a:ext cx="3672408" cy="2754306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Mise en culture jardin de Pauline et Pierre Julien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1010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933056"/>
            <a:ext cx="3672408" cy="2754306"/>
          </a:xfrm>
          <a:prstGeom prst="rect">
            <a:avLst/>
          </a:prstGeom>
        </p:spPr>
      </p:pic>
      <p:pic>
        <p:nvPicPr>
          <p:cNvPr id="6" name="Image 5" descr="P1010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63955" y="1892830"/>
            <a:ext cx="4992554" cy="3744416"/>
          </a:xfrm>
          <a:prstGeom prst="rect">
            <a:avLst/>
          </a:prstGeom>
        </p:spPr>
      </p:pic>
      <p:pic>
        <p:nvPicPr>
          <p:cNvPr id="7" name="Image 6" descr="P1010519.JPG"/>
          <p:cNvPicPr>
            <a:picLocks noChangeAspect="1"/>
          </p:cNvPicPr>
          <p:nvPr/>
        </p:nvPicPr>
        <p:blipFill>
          <a:blip r:embed="rId4" cstate="print"/>
          <a:srcRect r="21750"/>
          <a:stretch>
            <a:fillRect/>
          </a:stretch>
        </p:blipFill>
        <p:spPr>
          <a:xfrm rot="5400000">
            <a:off x="189117" y="827107"/>
            <a:ext cx="3005126" cy="288032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en culture jardin de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Renée et Jacky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Deux chantiers coopératifs organisés</a:t>
            </a:r>
            <a:endParaRPr lang="fr-FR" dirty="0"/>
          </a:p>
        </p:txBody>
      </p:sp>
      <p:pic>
        <p:nvPicPr>
          <p:cNvPr id="5" name="Image 4" descr="WP_20161022_14_44_43_Pro.jpg"/>
          <p:cNvPicPr>
            <a:picLocks noChangeAspect="1"/>
          </p:cNvPicPr>
          <p:nvPr/>
        </p:nvPicPr>
        <p:blipFill>
          <a:blip r:embed="rId2" cstate="print"/>
          <a:srcRect r="25813"/>
          <a:stretch>
            <a:fillRect/>
          </a:stretch>
        </p:blipFill>
        <p:spPr>
          <a:xfrm rot="5400000">
            <a:off x="5037266" y="3899838"/>
            <a:ext cx="3284984" cy="2487324"/>
          </a:xfrm>
          <a:prstGeom prst="rect">
            <a:avLst/>
          </a:prstGeom>
        </p:spPr>
      </p:pic>
      <p:pic>
        <p:nvPicPr>
          <p:cNvPr id="6" name="Image 5" descr="WP_20161022_14_46_11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581128"/>
            <a:ext cx="3641880" cy="2045747"/>
          </a:xfrm>
          <a:prstGeom prst="rect">
            <a:avLst/>
          </a:prstGeom>
        </p:spPr>
      </p:pic>
      <p:pic>
        <p:nvPicPr>
          <p:cNvPr id="7" name="Image 6" descr="WP_20161022_15_49_15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052736"/>
            <a:ext cx="4127984" cy="2318806"/>
          </a:xfrm>
          <a:prstGeom prst="rect">
            <a:avLst/>
          </a:prstGeom>
        </p:spPr>
      </p:pic>
      <p:pic>
        <p:nvPicPr>
          <p:cNvPr id="8" name="Image 7" descr="WP_20161022_15_49_03_Pro.jpg"/>
          <p:cNvPicPr>
            <a:picLocks noChangeAspect="1"/>
          </p:cNvPicPr>
          <p:nvPr/>
        </p:nvPicPr>
        <p:blipFill>
          <a:blip r:embed="rId5" cstate="print"/>
          <a:srcRect r="28338"/>
          <a:stretch>
            <a:fillRect/>
          </a:stretch>
        </p:blipFill>
        <p:spPr>
          <a:xfrm rot="5400000">
            <a:off x="670082" y="1354253"/>
            <a:ext cx="3456384" cy="2709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fr-FR" dirty="0" smtClean="0"/>
              <a:t>L’année 2016 en quelques chiffres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95536" y="764705"/>
            <a:ext cx="8229600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dirty="0" smtClean="0"/>
              <a:t>Une demi tonne de légumes vendue</a:t>
            </a:r>
          </a:p>
          <a:p>
            <a:pPr algn="ctr">
              <a:buNone/>
            </a:pPr>
            <a:endParaRPr lang="fr-FR" b="1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41376"/>
            <a:ext cx="63367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355</Words>
  <Application>Microsoft Office PowerPoint</Application>
  <PresentationFormat>Affichage à l'écran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L’année 2016 en quelques chiffres</vt:lpstr>
      <vt:lpstr>L’année 2016 en quelques chiffres</vt:lpstr>
      <vt:lpstr>Mise en culture jardin de Michel</vt:lpstr>
      <vt:lpstr>Mise en culture jardin de Pauline et Pierre Julien</vt:lpstr>
      <vt:lpstr>Diapositive 7</vt:lpstr>
      <vt:lpstr>Deux chantiers coopératifs organisés</vt:lpstr>
      <vt:lpstr>L’année 2016 en quelques chiffres</vt:lpstr>
      <vt:lpstr>L’année 2016 en quelques chiffres</vt:lpstr>
      <vt:lpstr>L’année 2016 en quelques chiffres</vt:lpstr>
      <vt:lpstr>L’année 2016 en quelques chiffres</vt:lpstr>
      <vt:lpstr>L’année 2016 en quelques chiffres</vt:lpstr>
      <vt:lpstr>L’année 2016 en quelques chiffres</vt:lpstr>
      <vt:lpstr>L’année 2016 en quelques chiffres</vt:lpstr>
      <vt:lpstr>Diapositive 16</vt:lpstr>
      <vt:lpstr>Un grand merci à vous pour toutes vos contributions et pour votre soutien au projet de l’association</vt:lpstr>
      <vt:lpstr>Les perspectives pour 2017</vt:lpstr>
      <vt:lpstr>Merci aussi aux entreprises, associations, collectivités et établissements publics qui, d’une manière ou d’une autre, soutiennent le projet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 et Pauline</dc:creator>
  <cp:lastModifiedBy>Pierre et Pauline</cp:lastModifiedBy>
  <cp:revision>162</cp:revision>
  <dcterms:created xsi:type="dcterms:W3CDTF">2016-12-15T15:27:55Z</dcterms:created>
  <dcterms:modified xsi:type="dcterms:W3CDTF">2017-01-25T07:50:49Z</dcterms:modified>
</cp:coreProperties>
</file>